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5143500" cx="9144000"/>
  <p:notesSz cx="6858000" cy="9144000"/>
  <p:embeddedFontLst>
    <p:embeddedFont>
      <p:font typeface="Raleway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DDC189-8039-4392-96A5-2D6592188C99}">
  <a:tblStyle styleId="{3FDDC189-8039-4392-96A5-2D6592188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font" Target="fonts/Lato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Lat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aleway-bold.fntdata"/><Relationship Id="rId10" Type="http://schemas.openxmlformats.org/officeDocument/2006/relationships/slide" Target="slides/slide3.xml"/><Relationship Id="rId54" Type="http://schemas.openxmlformats.org/officeDocument/2006/relationships/font" Target="fonts/Raleway-regular.fntdata"/><Relationship Id="rId13" Type="http://schemas.openxmlformats.org/officeDocument/2006/relationships/slide" Target="slides/slide6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5.xml"/><Relationship Id="rId56" Type="http://schemas.openxmlformats.org/officeDocument/2006/relationships/font" Target="fonts/Raleway-italic.fntdata"/><Relationship Id="rId15" Type="http://schemas.openxmlformats.org/officeDocument/2006/relationships/slide" Target="slides/slide8.xml"/><Relationship Id="rId59" Type="http://schemas.openxmlformats.org/officeDocument/2006/relationships/font" Target="fonts/Lato-bold.fntdata"/><Relationship Id="rId14" Type="http://schemas.openxmlformats.org/officeDocument/2006/relationships/slide" Target="slides/slide7.xml"/><Relationship Id="rId58" Type="http://schemas.openxmlformats.org/officeDocument/2006/relationships/font" Target="fonts/Lat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f507ee28d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df507ee28d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023cd2e4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023cd2e4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f507ee28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f507ee2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023cd2e4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e023cd2e4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f507ee28d_2_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df507ee28d_2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f507ee28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f507ee28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023cd2e4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023cd2e4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f507ee28d_2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df507ee28d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023cd2e4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023cd2e4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f9c1dfb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f9c1dfb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f507ee28d_2_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2df507ee28d_2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f507ee28d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df507ee28d_2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df507ee28d_2_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fa95e67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fa95e67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fa95e675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fa95e675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023cd2e4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e023cd2e4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f507ee28d_2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2df507ee28d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023cd2e4f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2e023cd2e4f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fa95e67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dfa95e67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fa95e675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fa95e675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fa95e675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dfa95e675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fa95e675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dfa95e675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fa95e675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dfa95e675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023cd2e4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023cd2e4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fa95e675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fa95e675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fa95e675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fa95e675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fa95e675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dfa95e675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fa95e675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dfa95e675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fa95e675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dfa95e675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dfa95e675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dfa95e675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e023cd2e4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e023cd2e4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e023cd2e4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e023cd2e4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dfa95e675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dfa95e675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e023cd2e4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e023cd2e4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f507ee28d_2_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2df507ee28d_2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df507ee28d_2_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2df507ee28d_2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023cd2e4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023cd2e4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e023cd2e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e023cd2e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df507ee28d_2_2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2df507ee28d_2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e023cd2e4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e023cd2e4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df507ee28d_2_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2df507ee28d_2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dfa95e675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dfa95e675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023cd2e4f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2e023cd2e4f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023cd2e4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023cd2e4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507ee28d_2_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2df507ee28d_2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023cd2e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023cd2e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f507ee28d_2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df507ee28d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1" name="Google Shape;121;p1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4" name="Google Shape;134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5" name="Google Shape;13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2" name="Google Shape;142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jpg"/><Relationship Id="rId4" Type="http://schemas.openxmlformats.org/officeDocument/2006/relationships/image" Target="../media/image51.jpg"/><Relationship Id="rId5" Type="http://schemas.openxmlformats.org/officeDocument/2006/relationships/image" Target="../media/image44.jpg"/><Relationship Id="rId6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Relationship Id="rId4" Type="http://schemas.openxmlformats.org/officeDocument/2006/relationships/image" Target="../media/image49.jpg"/><Relationship Id="rId5" Type="http://schemas.openxmlformats.org/officeDocument/2006/relationships/image" Target="../media/image55.png"/><Relationship Id="rId6" Type="http://schemas.openxmlformats.org/officeDocument/2006/relationships/image" Target="../media/image52.png"/><Relationship Id="rId7" Type="http://schemas.openxmlformats.org/officeDocument/2006/relationships/image" Target="../media/image4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519700" y="823150"/>
            <a:ext cx="8475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</a:pPr>
            <a:r>
              <a:rPr lang="en" sz="2800"/>
              <a:t>Eyes on the City: Leveraging Multi-View Face Detection for Proactive Security in Smart Cities</a:t>
            </a:r>
            <a:endParaRPr sz="2800"/>
          </a:p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519707" y="3145435"/>
            <a:ext cx="1623418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/>
              <a:t>Student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Abdelrhman Atef Yakout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6385619" y="3145435"/>
            <a:ext cx="2609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" sz="1800">
                <a:solidFill>
                  <a:schemeClr val="dk1"/>
                </a:solidFill>
              </a:rPr>
              <a:t>o-supervisors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Prof. Dr. Mohamed Abdel-Ghany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Eng. Yomna Islam Youssef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3291247" y="3145435"/>
            <a:ext cx="2609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Prof. Dr. Mohammed Abdel-Megeed Salem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3267300" y="4506925"/>
            <a:ext cx="260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Bachelor thesis – Spring 202</a:t>
            </a:r>
            <a:r>
              <a:rPr lang="en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10/6/2024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0363" y="338072"/>
            <a:ext cx="8858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3058987" y="803955"/>
            <a:ext cx="3073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Engineering and Technology Faculty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487" y="2503275"/>
            <a:ext cx="4749026" cy="19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519700" y="1268050"/>
            <a:ext cx="7563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Dual Shot Face Detector (DSFD):</a:t>
            </a:r>
            <a:endParaRPr sz="2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Similar to RetinaFace.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Each layer pass through feature enhancer module.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An average precision of 95.3%.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4363200" y="4503750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-683200" y="394300"/>
            <a:ext cx="40104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Related work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628650" y="1369225"/>
            <a:ext cx="4843500" cy="3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2011"/>
              <a:t>Face Recognition:</a:t>
            </a:r>
            <a:endParaRPr b="1" sz="201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2011"/>
          </a:p>
          <a:p>
            <a:pPr indent="-343616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11"/>
              <a:buChar char="•"/>
            </a:pPr>
            <a:r>
              <a:rPr b="1" lang="en" sz="1811"/>
              <a:t>GhostNet: </a:t>
            </a:r>
            <a:r>
              <a:rPr lang="en" sz="1811"/>
              <a:t>a lightweight and </a:t>
            </a:r>
            <a:r>
              <a:rPr lang="en" sz="1811"/>
              <a:t>efficient</a:t>
            </a:r>
            <a:r>
              <a:rPr lang="en" sz="1811"/>
              <a:t> model suitable for </a:t>
            </a:r>
            <a:r>
              <a:rPr lang="en" sz="1811"/>
              <a:t>compact</a:t>
            </a:r>
            <a:r>
              <a:rPr lang="en" sz="1811"/>
              <a:t> devices. It focuses on generating feature maps. </a:t>
            </a:r>
            <a:endParaRPr sz="1811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11"/>
              <a:t>	</a:t>
            </a:r>
            <a:r>
              <a:rPr lang="en" sz="1611">
                <a:solidFill>
                  <a:srgbClr val="0000FF"/>
                </a:solidFill>
              </a:rPr>
              <a:t>An accuracy of 99.8% on LFW dataset.</a:t>
            </a:r>
            <a:endParaRPr sz="1811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1"/>
          </a:p>
          <a:p>
            <a:pPr indent="-343616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11"/>
              <a:buChar char="•"/>
            </a:pPr>
            <a:r>
              <a:rPr b="1" lang="en" sz="1811"/>
              <a:t>FaceNet: </a:t>
            </a:r>
            <a:r>
              <a:rPr lang="en" sz="1811"/>
              <a:t>it </a:t>
            </a:r>
            <a:r>
              <a:rPr lang="en" sz="1800">
                <a:highlight>
                  <a:schemeClr val="lt1"/>
                </a:highlight>
              </a:rPr>
              <a:t>employs a deep learning technique to transform face images into a condensed Euclidean space, creating distinct 'face embeddings' for each person.</a:t>
            </a:r>
            <a:endParaRPr sz="18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	</a:t>
            </a:r>
            <a:r>
              <a:rPr lang="en" sz="1611">
                <a:solidFill>
                  <a:srgbClr val="0000FF"/>
                </a:solidFill>
              </a:rPr>
              <a:t>An accuracy of 99.6% on LFW dataset.</a:t>
            </a:r>
            <a:endParaRPr sz="1800">
              <a:highlight>
                <a:schemeClr val="lt1"/>
              </a:highlight>
            </a:endParaRPr>
          </a:p>
        </p:txBody>
      </p:sp>
      <p:sp>
        <p:nvSpPr>
          <p:cNvPr id="260" name="Google Shape;260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000" y="1440788"/>
            <a:ext cx="3715050" cy="270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7120725" y="4254375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-683200" y="394300"/>
            <a:ext cx="40104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Related work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/>
        </p:nvSpPr>
        <p:spPr>
          <a:xfrm>
            <a:off x="1962600" y="1996050"/>
            <a:ext cx="5218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design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6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63" y="1106201"/>
            <a:ext cx="6671874" cy="34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/>
          <p:nvPr/>
        </p:nvSpPr>
        <p:spPr>
          <a:xfrm>
            <a:off x="-683200" y="394300"/>
            <a:ext cx="47205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Proposed design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282" name="Google Shape;282;p37"/>
          <p:cNvSpPr txBox="1"/>
          <p:nvPr/>
        </p:nvSpPr>
        <p:spPr>
          <a:xfrm>
            <a:off x="3087000" y="4512950"/>
            <a:ext cx="2970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our system will work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638" y="3123825"/>
            <a:ext cx="6266725" cy="16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/>
          <p:nvPr/>
        </p:nvSpPr>
        <p:spPr>
          <a:xfrm>
            <a:off x="759225" y="1144750"/>
            <a:ext cx="7886700" cy="19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Our model will consist of 3 stages: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First stage is detecting all the faces inside the frame.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Second stage takes coordinates of first stage and computes age, gender and race.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</a:rPr>
              <a:t>Having an AGR detection layer will provide as with statistical data to used further on.</a:t>
            </a:r>
            <a:endParaRPr sz="15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Third stage will recognize the faces detected from first stage.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-683200" y="394300"/>
            <a:ext cx="47205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Proposed design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/>
        </p:nvSpPr>
        <p:spPr>
          <a:xfrm>
            <a:off x="1962600" y="1996050"/>
            <a:ext cx="5218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/>
          <p:nvPr/>
        </p:nvSpPr>
        <p:spPr>
          <a:xfrm>
            <a:off x="-683200" y="394300"/>
            <a:ext cx="45483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628650" y="1369225"/>
            <a:ext cx="7304100" cy="23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/>
              <a:t>Coding environment:</a:t>
            </a:r>
            <a:endParaRPr b="1" sz="2000"/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Google colab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Kaggle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Jupyter notebook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Python language</a:t>
            </a:r>
            <a:endParaRPr sz="1800"/>
          </a:p>
        </p:txBody>
      </p:sp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25" y="1469399"/>
            <a:ext cx="22002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902" y="2173548"/>
            <a:ext cx="1752126" cy="7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100" y="3212746"/>
            <a:ext cx="1767713" cy="99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628650" y="1268050"/>
            <a:ext cx="73254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/>
              <a:t>Dataset: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Created my own dataset consisting of approximately 1700 images: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Consisting of images of me and online images as well.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Albumentation used for image augmentation.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Label me for image annotation.</a:t>
            </a:r>
            <a:endParaRPr sz="1800"/>
          </a:p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319" name="Google Shape;319;p41"/>
          <p:cNvSpPr/>
          <p:nvPr/>
        </p:nvSpPr>
        <p:spPr>
          <a:xfrm>
            <a:off x="-683200" y="394300"/>
            <a:ext cx="45483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Implementation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628650" y="1369225"/>
            <a:ext cx="42108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/>
              <a:t>Albumentation:</a:t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 python tool used for image augmentation.</a:t>
            </a:r>
            <a:endParaRPr sz="1800"/>
          </a:p>
        </p:txBody>
      </p:sp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2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274" y="961975"/>
            <a:ext cx="2949393" cy="15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416" y="973887"/>
            <a:ext cx="2159584" cy="151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8801" y="1741703"/>
            <a:ext cx="713940" cy="74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7312" y="980952"/>
            <a:ext cx="725644" cy="77801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628650" y="3136900"/>
            <a:ext cx="437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/>
              <a:t>Labelme:</a:t>
            </a:r>
            <a:endParaRPr b="1"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 python tool used for image annotation.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2953" y="2780500"/>
            <a:ext cx="2965309" cy="181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6773550" y="570850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6816800" y="4640975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2"/>
          <p:cNvSpPr/>
          <p:nvPr/>
        </p:nvSpPr>
        <p:spPr>
          <a:xfrm>
            <a:off x="-683200" y="394300"/>
            <a:ext cx="45483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Implementation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A.Face detection: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face detection 3 different models were </a:t>
            </a:r>
            <a:r>
              <a:rPr lang="en" sz="1800"/>
              <a:t>experimented with on different video surveillances: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ResNet:</a:t>
            </a:r>
            <a:r>
              <a:rPr b="1" lang="en" sz="1800"/>
              <a:t> </a:t>
            </a:r>
            <a:r>
              <a:rPr lang="en" sz="1800"/>
              <a:t>a pre-trained feature based face detection.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YOLOV9: </a:t>
            </a:r>
            <a:r>
              <a:rPr lang="en" sz="1800"/>
              <a:t>you only look once version 9 trained on our custom dataset.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RetinaFace: </a:t>
            </a:r>
            <a:r>
              <a:rPr lang="en" sz="1800"/>
              <a:t>pre-trained CNN model as discussed in the related work.</a:t>
            </a:r>
            <a:endParaRPr sz="1800"/>
          </a:p>
        </p:txBody>
      </p:sp>
      <p:sp>
        <p:nvSpPr>
          <p:cNvPr id="343" name="Google Shape;343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3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345" name="Google Shape;345;p43"/>
          <p:cNvSpPr/>
          <p:nvPr/>
        </p:nvSpPr>
        <p:spPr>
          <a:xfrm>
            <a:off x="-683200" y="394300"/>
            <a:ext cx="45483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Implementation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-683200" y="394288"/>
            <a:ext cx="31527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Introduction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Problem statement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Related work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Proposed design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Implementation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Results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Conclusion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Future work</a:t>
            </a:r>
            <a:endParaRPr/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idx="1" type="body"/>
          </p:nvPr>
        </p:nvSpPr>
        <p:spPr>
          <a:xfrm>
            <a:off x="628650" y="1183975"/>
            <a:ext cx="78867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B. AGR detection: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age, gender and race(AGR) detection, pre-trained DeepFace model was used.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C.Face recognition: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face recognition </a:t>
            </a:r>
            <a:r>
              <a:rPr lang="en" sz="1800"/>
              <a:t>"face_recognition"</a:t>
            </a:r>
            <a:r>
              <a:rPr lang="en" sz="1800"/>
              <a:t> </a:t>
            </a:r>
            <a:r>
              <a:rPr lang="en" sz="1800"/>
              <a:t>library</a:t>
            </a:r>
            <a:r>
              <a:rPr lang="en" sz="1800"/>
              <a:t> was used. It utilizes deep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learning techniques for feature based facial recognition in 3 steps: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Encode detected face.</a:t>
            </a:r>
            <a:endParaRPr sz="1800"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Compare it with the database.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Return name of identified person.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2" name="Google Shape;352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500" y="3208200"/>
            <a:ext cx="2885475" cy="15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4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355" name="Google Shape;355;p44"/>
          <p:cNvSpPr/>
          <p:nvPr/>
        </p:nvSpPr>
        <p:spPr>
          <a:xfrm>
            <a:off x="-683200" y="394300"/>
            <a:ext cx="45483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Implementation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628650" y="1369220"/>
            <a:ext cx="7886700" cy="84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model created was tested on 3 video surveillances with different conditions.</a:t>
            </a:r>
            <a:endParaRPr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280694"/>
            <a:ext cx="2460425" cy="136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791" y="2276563"/>
            <a:ext cx="2460423" cy="137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950" y="2277076"/>
            <a:ext cx="2460425" cy="13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/>
        </p:nvSpPr>
        <p:spPr>
          <a:xfrm>
            <a:off x="715113" y="3780425"/>
            <a:ext cx="228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level surveillance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seconds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3598513" y="3780425"/>
            <a:ext cx="194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Morning shift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6277761" y="3780425"/>
            <a:ext cx="201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Night shift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 minutes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5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370" name="Google Shape;370;p45"/>
          <p:cNvSpPr txBox="1"/>
          <p:nvPr/>
        </p:nvSpPr>
        <p:spPr>
          <a:xfrm>
            <a:off x="4822850" y="1930500"/>
            <a:ext cx="21198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Birds eye view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-683200" y="394300"/>
            <a:ext cx="45483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Implementation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/>
          <p:nvPr/>
        </p:nvSpPr>
        <p:spPr>
          <a:xfrm>
            <a:off x="1962600" y="1996050"/>
            <a:ext cx="5218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6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46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p47"/>
          <p:cNvSpPr txBox="1"/>
          <p:nvPr>
            <p:ph idx="1" type="body"/>
          </p:nvPr>
        </p:nvSpPr>
        <p:spPr>
          <a:xfrm>
            <a:off x="628650" y="1369220"/>
            <a:ext cx="7886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830700"/>
            <a:ext cx="4652599" cy="260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649" y="1819107"/>
            <a:ext cx="3509123" cy="263184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/>
          <p:nvPr>
            <p:ph idx="1" type="body"/>
          </p:nvPr>
        </p:nvSpPr>
        <p:spPr>
          <a:xfrm>
            <a:off x="628650" y="1369220"/>
            <a:ext cx="7886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pic>
        <p:nvPicPr>
          <p:cNvPr id="398" name="Google Shape;3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875" y="1830632"/>
            <a:ext cx="3509123" cy="263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48" y="1830620"/>
            <a:ext cx="4689738" cy="263184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idx="1" type="body"/>
          </p:nvPr>
        </p:nvSpPr>
        <p:spPr>
          <a:xfrm>
            <a:off x="628650" y="1369220"/>
            <a:ext cx="7886700" cy="44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YOLOV9 training</a:t>
            </a:r>
            <a:endParaRPr/>
          </a:p>
        </p:txBody>
      </p:sp>
      <p:pic>
        <p:nvPicPr>
          <p:cNvPr id="407" name="Google Shape;4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388" y="1813525"/>
            <a:ext cx="2473463" cy="297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100" y="1914696"/>
            <a:ext cx="2517400" cy="291957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49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411" name="Google Shape;411;p49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idx="1" type="body"/>
          </p:nvPr>
        </p:nvSpPr>
        <p:spPr>
          <a:xfrm>
            <a:off x="628650" y="1369225"/>
            <a:ext cx="3562800" cy="313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YOLOV9 training </a:t>
            </a:r>
            <a:r>
              <a:rPr lang="en"/>
              <a:t>results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 sample of validation results after model training.</a:t>
            </a:r>
            <a:endParaRPr/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725" y="1205050"/>
            <a:ext cx="3562800" cy="3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0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421" name="Google Shape;421;p50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idx="1" type="body"/>
          </p:nvPr>
        </p:nvSpPr>
        <p:spPr>
          <a:xfrm>
            <a:off x="628650" y="1369225"/>
            <a:ext cx="2785800" cy="39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YOLOV9</a:t>
            </a:r>
            <a:endParaRPr/>
          </a:p>
        </p:txBody>
      </p:sp>
      <p:pic>
        <p:nvPicPr>
          <p:cNvPr id="428" name="Google Shape;4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1" y="1865494"/>
            <a:ext cx="5029823" cy="280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224" y="2076944"/>
            <a:ext cx="3180726" cy="238554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51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432" name="Google Shape;432;p51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idx="1" type="body"/>
          </p:nvPr>
        </p:nvSpPr>
        <p:spPr>
          <a:xfrm>
            <a:off x="628650" y="1369225"/>
            <a:ext cx="2785800" cy="39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YOLOV9</a:t>
            </a:r>
            <a:endParaRPr/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865500"/>
            <a:ext cx="4900377" cy="274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550" y="2018464"/>
            <a:ext cx="3251550" cy="2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52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443" name="Google Shape;443;p52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/>
          <p:nvPr>
            <p:ph idx="1" type="body"/>
          </p:nvPr>
        </p:nvSpPr>
        <p:spPr>
          <a:xfrm>
            <a:off x="628650" y="1369225"/>
            <a:ext cx="2785800" cy="39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YOLOV9</a:t>
            </a:r>
            <a:endParaRPr/>
          </a:p>
        </p:txBody>
      </p:sp>
      <p:pic>
        <p:nvPicPr>
          <p:cNvPr id="450" name="Google Shape;4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450" y="1990538"/>
            <a:ext cx="3581174" cy="26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036563"/>
            <a:ext cx="4673576" cy="259381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53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454" name="Google Shape;454;p53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1962600" y="1996050"/>
            <a:ext cx="5218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/>
          <p:nvPr>
            <p:ph idx="1" type="body"/>
          </p:nvPr>
        </p:nvSpPr>
        <p:spPr>
          <a:xfrm>
            <a:off x="628650" y="1369225"/>
            <a:ext cx="2785800" cy="39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RetinaFace</a:t>
            </a:r>
            <a:endParaRPr/>
          </a:p>
        </p:txBody>
      </p:sp>
      <p:pic>
        <p:nvPicPr>
          <p:cNvPr id="461" name="Google Shape;4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700" y="1986738"/>
            <a:ext cx="3254625" cy="263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916725"/>
            <a:ext cx="4964323" cy="277500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54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465" name="Google Shape;465;p54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/>
          <p:nvPr>
            <p:ph idx="1" type="body"/>
          </p:nvPr>
        </p:nvSpPr>
        <p:spPr>
          <a:xfrm>
            <a:off x="628650" y="1369225"/>
            <a:ext cx="2785800" cy="39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RetinaFace</a:t>
            </a:r>
            <a:endParaRPr/>
          </a:p>
        </p:txBody>
      </p:sp>
      <p:pic>
        <p:nvPicPr>
          <p:cNvPr id="472" name="Google Shape;4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49" y="1935393"/>
            <a:ext cx="5059000" cy="280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550" y="2034050"/>
            <a:ext cx="3215450" cy="261254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55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476" name="Google Shape;476;p55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6"/>
          <p:cNvSpPr txBox="1"/>
          <p:nvPr>
            <p:ph idx="1" type="body"/>
          </p:nvPr>
        </p:nvSpPr>
        <p:spPr>
          <a:xfrm>
            <a:off x="628650" y="1369225"/>
            <a:ext cx="2785800" cy="39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RetinaFace</a:t>
            </a:r>
            <a:endParaRPr/>
          </a:p>
        </p:txBody>
      </p:sp>
      <p:sp>
        <p:nvSpPr>
          <p:cNvPr id="483" name="Google Shape;483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853" y="2112640"/>
            <a:ext cx="2975575" cy="23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9" y="1865500"/>
            <a:ext cx="5180516" cy="28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6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487" name="Google Shape;487;p56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25" y="1508950"/>
            <a:ext cx="3960671" cy="318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503" y="1420444"/>
            <a:ext cx="4249098" cy="318682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/>
          <p:nvPr/>
        </p:nvSpPr>
        <p:spPr>
          <a:xfrm>
            <a:off x="1216900" y="1047250"/>
            <a:ext cx="22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level surveillance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7"/>
          <p:cNvSpPr txBox="1"/>
          <p:nvPr/>
        </p:nvSpPr>
        <p:spPr>
          <a:xfrm>
            <a:off x="5723300" y="1047250"/>
            <a:ext cx="22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Morning shift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7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499" name="Google Shape;499;p57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58"/>
          <p:cNvSpPr txBox="1"/>
          <p:nvPr/>
        </p:nvSpPr>
        <p:spPr>
          <a:xfrm>
            <a:off x="1033375" y="1116100"/>
            <a:ext cx="22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Night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7800"/>
            <a:ext cx="4049442" cy="3037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8" name="Google Shape;508;p58"/>
          <p:cNvGraphicFramePr/>
          <p:nvPr/>
        </p:nvGraphicFramePr>
        <p:xfrm>
          <a:off x="4201850" y="187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{3FDDC189-8039-4392-96A5-2D6592188C99}</a:tableStyleId>
              </a:tblPr>
              <a:tblGrid>
                <a:gridCol w="853000"/>
                <a:gridCol w="853000"/>
                <a:gridCol w="876250"/>
                <a:gridCol w="982600"/>
                <a:gridCol w="1093525"/>
              </a:tblGrid>
              <a:tr h="59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Video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frames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YOLOV9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RetinaFace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Eye level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34.7%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Morning shift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62.8%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98.1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Night shift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10871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9" name="Google Shape;509;p58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510" name="Google Shape;510;p58"/>
          <p:cNvSpPr txBox="1"/>
          <p:nvPr/>
        </p:nvSpPr>
        <p:spPr>
          <a:xfrm>
            <a:off x="5479200" y="1116100"/>
            <a:ext cx="22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precision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8"/>
          <p:cNvSpPr/>
          <p:nvPr/>
        </p:nvSpPr>
        <p:spPr>
          <a:xfrm>
            <a:off x="-683200" y="394300"/>
            <a:ext cx="60579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Results (face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9"/>
          <p:cNvSpPr/>
          <p:nvPr/>
        </p:nvSpPr>
        <p:spPr>
          <a:xfrm>
            <a:off x="-632725" y="361600"/>
            <a:ext cx="5875200" cy="818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 (AGR detection):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9" name="Google Shape;519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775" y="2695562"/>
            <a:ext cx="2817576" cy="1879487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9"/>
          <p:cNvSpPr txBox="1"/>
          <p:nvPr/>
        </p:nvSpPr>
        <p:spPr>
          <a:xfrm>
            <a:off x="628650" y="1154800"/>
            <a:ext cx="45492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DeepFace detecting different races.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9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pic>
        <p:nvPicPr>
          <p:cNvPr id="523" name="Google Shape;52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8" y="2178673"/>
            <a:ext cx="1803300" cy="24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775" y="624954"/>
            <a:ext cx="2817575" cy="187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226" y="2237475"/>
            <a:ext cx="1803300" cy="24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60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532" name="Google Shape;532;p60"/>
          <p:cNvSpPr txBox="1"/>
          <p:nvPr/>
        </p:nvSpPr>
        <p:spPr>
          <a:xfrm>
            <a:off x="703975" y="1529400"/>
            <a:ext cx="3249000" cy="27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accuracy of 97.4% on IMDB-WIKI dataset.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issue to ResNet, facial features not clearly present.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75" y="1529400"/>
            <a:ext cx="5191124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0"/>
          <p:cNvSpPr/>
          <p:nvPr/>
        </p:nvSpPr>
        <p:spPr>
          <a:xfrm>
            <a:off x="-632725" y="361600"/>
            <a:ext cx="5875200" cy="818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 (AGR detection):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/>
          <p:nvPr/>
        </p:nvSpPr>
        <p:spPr>
          <a:xfrm>
            <a:off x="-632725" y="361600"/>
            <a:ext cx="6047400" cy="818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 (face recognition):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2" name="Google Shape;542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575" y="2675400"/>
            <a:ext cx="1977550" cy="197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155" y="2675401"/>
            <a:ext cx="1766597" cy="19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1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pic>
        <p:nvPicPr>
          <p:cNvPr id="546" name="Google Shape;54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5375" y="2909316"/>
            <a:ext cx="1243050" cy="166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475" y="3007925"/>
            <a:ext cx="1243051" cy="146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9875" y="2944328"/>
            <a:ext cx="1243050" cy="159658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1"/>
          <p:cNvSpPr txBox="1"/>
          <p:nvPr/>
        </p:nvSpPr>
        <p:spPr>
          <a:xfrm>
            <a:off x="1005250" y="1986600"/>
            <a:ext cx="28833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Pictures in the database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1"/>
          <p:cNvSpPr txBox="1"/>
          <p:nvPr/>
        </p:nvSpPr>
        <p:spPr>
          <a:xfrm>
            <a:off x="5632050" y="1745700"/>
            <a:ext cx="28833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876" y="1529399"/>
            <a:ext cx="3470051" cy="313973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2"/>
          <p:cNvSpPr txBox="1"/>
          <p:nvPr/>
        </p:nvSpPr>
        <p:spPr>
          <a:xfrm>
            <a:off x="703975" y="1529400"/>
            <a:ext cx="3936000" cy="26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accuracy of 99.38% on LFW dataset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issue to ResNet, facial features not clearly present.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2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559" name="Google Shape;559;p62"/>
          <p:cNvSpPr/>
          <p:nvPr/>
        </p:nvSpPr>
        <p:spPr>
          <a:xfrm>
            <a:off x="-632725" y="361600"/>
            <a:ext cx="6047400" cy="818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 (face recognition):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/>
          <p:nvPr/>
        </p:nvSpPr>
        <p:spPr>
          <a:xfrm>
            <a:off x="1962600" y="1996050"/>
            <a:ext cx="5218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3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63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-683200" y="394300"/>
            <a:ext cx="37950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628650" y="1664625"/>
            <a:ext cx="4267500" cy="26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Emergence of smart cities.</a:t>
            </a:r>
            <a:endParaRPr sz="20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Better quality of life.</a:t>
            </a:r>
            <a:endParaRPr sz="2000"/>
          </a:p>
          <a:p>
            <a:pPr indent="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New </a:t>
            </a:r>
            <a:r>
              <a:rPr lang="en" sz="2000"/>
              <a:t>job</a:t>
            </a:r>
            <a:r>
              <a:rPr lang="en" sz="2000"/>
              <a:t> </a:t>
            </a:r>
            <a:r>
              <a:rPr lang="en" sz="2000"/>
              <a:t>opportunities.</a:t>
            </a:r>
            <a:endParaRPr sz="2000"/>
          </a:p>
          <a:p>
            <a:pPr indent="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Smart traffic systems.</a:t>
            </a:r>
            <a:endParaRPr sz="2000"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650" y="1314332"/>
            <a:ext cx="4267350" cy="297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4"/>
          <p:cNvSpPr/>
          <p:nvPr/>
        </p:nvSpPr>
        <p:spPr>
          <a:xfrm>
            <a:off x="-632725" y="361600"/>
            <a:ext cx="3637200" cy="818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6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Conclusion: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64"/>
          <p:cNvSpPr txBox="1"/>
          <p:nvPr>
            <p:ph idx="1" type="body"/>
          </p:nvPr>
        </p:nvSpPr>
        <p:spPr>
          <a:xfrm>
            <a:off x="628650" y="1369224"/>
            <a:ext cx="78867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Each frame is passed through 3 stages face detection, AGR detection and face recognition.</a:t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RetinaFace was chosen for face detection for it high average precision than others.</a:t>
            </a:r>
            <a:endParaRPr/>
          </a:p>
        </p:txBody>
      </p:sp>
      <p:sp>
        <p:nvSpPr>
          <p:cNvPr id="575" name="Google Shape;575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64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pic>
        <p:nvPicPr>
          <p:cNvPr id="577" name="Google Shape;5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638" y="3123825"/>
            <a:ext cx="6266725" cy="16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5"/>
          <p:cNvSpPr txBox="1"/>
          <p:nvPr/>
        </p:nvSpPr>
        <p:spPr>
          <a:xfrm>
            <a:off x="1962600" y="1996050"/>
            <a:ext cx="5218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5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65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66"/>
          <p:cNvSpPr txBox="1"/>
          <p:nvPr/>
        </p:nvSpPr>
        <p:spPr>
          <a:xfrm>
            <a:off x="628650" y="1378313"/>
            <a:ext cx="78867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>
                <a:solidFill>
                  <a:schemeClr val="dk1"/>
                </a:solidFill>
              </a:rPr>
              <a:t>Make model lightweight for compact devices.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>
                <a:solidFill>
                  <a:schemeClr val="dk1"/>
                </a:solidFill>
              </a:rPr>
              <a:t>Add emotion detection.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>
                <a:solidFill>
                  <a:schemeClr val="dk1"/>
                </a:solidFill>
              </a:rPr>
              <a:t>Train YOLOv9 on WIDER FACE dataset.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>
                <a:solidFill>
                  <a:schemeClr val="dk1"/>
                </a:solidFill>
              </a:rPr>
              <a:t>Further enhancements on face recognition to be able to recognise in video surveillance conditions.</a:t>
            </a:r>
            <a:endParaRPr sz="21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66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592" name="Google Shape;592;p66"/>
          <p:cNvSpPr/>
          <p:nvPr/>
        </p:nvSpPr>
        <p:spPr>
          <a:xfrm>
            <a:off x="-632725" y="361600"/>
            <a:ext cx="3852300" cy="818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Future Work</a:t>
            </a:r>
            <a:r>
              <a:rPr lang="en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7"/>
          <p:cNvSpPr txBox="1"/>
          <p:nvPr/>
        </p:nvSpPr>
        <p:spPr>
          <a:xfrm>
            <a:off x="400300" y="1134150"/>
            <a:ext cx="86730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[1] Deng, J., Guo, J., Zhou, Y., Yu, J., Kotsia, I., &amp; Zafeiriou, S. (2019). Retinaface: Single-stage dense face localisation in the wild. arXiv preprint arXiv:1905.00641.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[2] Li, J., Wang, Y., Wang, C., Tai, Y., Qian, J., Yang, J., ... &amp; Huang, F. (2019). DSFD: dual shot face detector. In Proceedings of the IEEE/CVF conference on computer vision and pattern recognition (pp. 5060-5069).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[3] 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Gary B. Huang, Manu Ramesh, Tamara Berg, &amp; Erik Learned-Miller (2007). Labeled Faces in the Wild: A Database for Studying Face Recognition in Unconstrained Environments [White paper]. University of Massachusetts, Amherst.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[4] </a:t>
            </a:r>
            <a:r>
              <a:rPr lang="en">
                <a:solidFill>
                  <a:schemeClr val="dk1"/>
                </a:solidFill>
              </a:rPr>
              <a:t>Efficient Image Augmentation Library for Machine Learning. Albumentations. (n.d.). https://albumentations.ai/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[5] Labelmeai. (n.d.). Labelmeai/labelme: Image polygonal annotation with python (polygon, rectangle, circle, line, point and image-level flag annotation). GitHub. https://github.com/labelmeai/labelme 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99" name="Google Shape;599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67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601" name="Google Shape;601;p67"/>
          <p:cNvSpPr/>
          <p:nvPr/>
        </p:nvSpPr>
        <p:spPr>
          <a:xfrm>
            <a:off x="-632725" y="178675"/>
            <a:ext cx="3637200" cy="818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7"/>
          <p:cNvSpPr txBox="1"/>
          <p:nvPr>
            <p:ph type="title"/>
          </p:nvPr>
        </p:nvSpPr>
        <p:spPr>
          <a:xfrm>
            <a:off x="628650" y="909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References</a:t>
            </a:r>
            <a:r>
              <a:rPr lang="en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8"/>
          <p:cNvSpPr txBox="1"/>
          <p:nvPr/>
        </p:nvSpPr>
        <p:spPr>
          <a:xfrm>
            <a:off x="400300" y="1134150"/>
            <a:ext cx="87438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[6] Ageitgey. (n.d.). Ageitgey/face_recognition: The world’s simplest facial recognition API for python and the command line. GitHub. https://github.com/ageitgey/face_recognition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[7] Serengil. (n.d.). Serengil/deepface: A lightweight face recognition and facial attribute analysis (age, gender, emotion and race) library for python. GitHub. https://github.com/serengil/deepface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[8]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Alansari, M., Hay, O. A., Javed, S., Shoufan, A., Zweiri, Y., &amp; Werghi, N. (2023). Ghostfacenets: Lightweight face recognition model from cheap operations.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IEEE Access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11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, 35429-35446.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[9]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Schroff, F., Kalenichenko, D., &amp; Philbin, J. (2015). Facenet: A unified embedding for face recognition and clustering. In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(pp. 815-823).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[10] </a:t>
            </a:r>
            <a:r>
              <a:rPr lang="en">
                <a:solidFill>
                  <a:schemeClr val="dk1"/>
                </a:solidFill>
              </a:rPr>
              <a:t>IMDB-wiki – 500K+ face images with age and gender labels. IMDB-WIKI - 500k+ face images with age and gender labels. (n.d.). https://data.vision.ee.ethz.ch/cvl/rrothe/imdb-wiki/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08" name="Google Shape;608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68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610" name="Google Shape;610;p68"/>
          <p:cNvSpPr/>
          <p:nvPr/>
        </p:nvSpPr>
        <p:spPr>
          <a:xfrm>
            <a:off x="-632725" y="178675"/>
            <a:ext cx="3637200" cy="818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8"/>
          <p:cNvSpPr txBox="1"/>
          <p:nvPr>
            <p:ph type="title"/>
          </p:nvPr>
        </p:nvSpPr>
        <p:spPr>
          <a:xfrm>
            <a:off x="628650" y="909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References: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9"/>
          <p:cNvSpPr txBox="1"/>
          <p:nvPr>
            <p:ph type="title"/>
          </p:nvPr>
        </p:nvSpPr>
        <p:spPr>
          <a:xfrm>
            <a:off x="628650" y="190402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617" name="Google Shape;617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69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0"/>
          <p:cNvSpPr txBox="1"/>
          <p:nvPr>
            <p:ph type="title"/>
          </p:nvPr>
        </p:nvSpPr>
        <p:spPr>
          <a:xfrm>
            <a:off x="381150" y="332873"/>
            <a:ext cx="8381700" cy="468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624" name="Google Shape;6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0" y="3196975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" name="Google Shape;626;p70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628650" y="1664625"/>
            <a:ext cx="4743000" cy="26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Video surveillance applications in smart cities.</a:t>
            </a:r>
            <a:endParaRPr sz="20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Importance of face detection and recognition in video surveillance systems.</a:t>
            </a:r>
            <a:endParaRPr sz="2000"/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00" y="1664513"/>
            <a:ext cx="3570699" cy="267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-683200" y="394300"/>
            <a:ext cx="37950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1962600" y="1996050"/>
            <a:ext cx="5218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statement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/>
          <p:nvPr/>
        </p:nvSpPr>
        <p:spPr>
          <a:xfrm>
            <a:off x="-683200" y="394300"/>
            <a:ext cx="51831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628650" y="1670400"/>
            <a:ext cx="42480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Video surveillance conditions.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Small face sizes and away from camera.</a:t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</a:t>
            </a:r>
            <a:r>
              <a:rPr lang="en"/>
              <a:t>ose Variation, occlusions and different lightning conditions.</a:t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875" y="466362"/>
            <a:ext cx="3606900" cy="202783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875" y="2616718"/>
            <a:ext cx="3606900" cy="202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/>
        </p:nvSpPr>
        <p:spPr>
          <a:xfrm>
            <a:off x="1962600" y="1996050"/>
            <a:ext cx="5218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7997175" y="4767275"/>
            <a:ext cx="51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>
            <a:off x="-683200" y="394300"/>
            <a:ext cx="4010400" cy="753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Related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628650" y="1369220"/>
            <a:ext cx="2057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8"/>
              <a:t>Face detection:</a:t>
            </a:r>
            <a:endParaRPr sz="2208"/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950" y="3126576"/>
            <a:ext cx="6002100" cy="13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628650" y="1779450"/>
            <a:ext cx="60021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RetinaFace:</a:t>
            </a:r>
            <a:endParaRPr sz="2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Has Multi-level pyramid feature.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Higher you go the smaller the faces extracted are.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An average precision of 96.1%.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5197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Eyes in the city</a:t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4363200" y="4503750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